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1" r:id="rId3"/>
    <p:sldId id="403" r:id="rId4"/>
    <p:sldId id="282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4"/>
    <p:sldId id="303" r:id="rId15"/>
    <p:sldId id="378" r:id="rId16"/>
    <p:sldId id="305" r:id="rId17"/>
    <p:sldId id="307" r:id="rId18"/>
    <p:sldId id="309" r:id="rId19"/>
    <p:sldId id="310" r:id="rId20"/>
    <p:sldId id="380" r:id="rId21"/>
    <p:sldId id="286" r:id="rId22"/>
    <p:sldId id="312" r:id="rId23"/>
    <p:sldId id="313" r:id="rId24"/>
    <p:sldId id="315" r:id="rId25"/>
    <p:sldId id="382" r:id="rId26"/>
    <p:sldId id="383" r:id="rId27"/>
    <p:sldId id="391" r:id="rId28"/>
    <p:sldId id="392" r:id="rId29"/>
    <p:sldId id="386" r:id="rId30"/>
    <p:sldId id="393" r:id="rId31"/>
    <p:sldId id="384" r:id="rId32"/>
    <p:sldId id="394" r:id="rId33"/>
    <p:sldId id="387" r:id="rId34"/>
    <p:sldId id="395" r:id="rId35"/>
    <p:sldId id="317" r:id="rId36"/>
    <p:sldId id="319" r:id="rId37"/>
    <p:sldId id="321" r:id="rId38"/>
    <p:sldId id="329" r:id="rId39"/>
    <p:sldId id="398" r:id="rId40"/>
    <p:sldId id="331" r:id="rId41"/>
    <p:sldId id="399" r:id="rId42"/>
    <p:sldId id="332" r:id="rId43"/>
    <p:sldId id="400" r:id="rId44"/>
    <p:sldId id="402" r:id="rId45"/>
    <p:sldId id="401" r:id="rId46"/>
    <p:sldId id="28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>
        <p:guide orient="horz" pos="21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7263"/>
            <a:ext cx="9144000" cy="2387600"/>
          </a:xfrm>
        </p:spPr>
        <p:txBody>
          <a:bodyPr anchor="b"/>
          <a:lstStyle>
            <a:lvl1pPr algn="r">
              <a:defRPr sz="6000" b="1">
                <a:solidFill>
                  <a:srgbClr val="003B7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1524000" y="3475566"/>
            <a:ext cx="9139767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1pPr>
            <a:lvl2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2pPr>
            <a:lvl3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3pPr>
            <a:lvl4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4pPr>
            <a:lvl5pPr>
              <a:buClr>
                <a:srgbClr val="F5CE31"/>
              </a:buClr>
              <a:defRPr>
                <a:latin typeface="Tahoma" panose="020B0604030504040204" pitchFamily="34" charset="0"/>
                <a:ea typeface="Roboto Light" panose="02000000000000000000" pitchFamily="2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873500"/>
            <a:ext cx="10515600" cy="1781175"/>
          </a:xfrm>
        </p:spPr>
        <p:txBody>
          <a:bodyPr anchor="ctr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8083530" y="-224663"/>
            <a:ext cx="4698853" cy="46988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5181600" cy="3990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93825"/>
            <a:ext cx="5181600" cy="3990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890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12975"/>
            <a:ext cx="5157787" cy="3171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890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12975"/>
            <a:ext cx="5183188" cy="3171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420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18C-94C0-4514-A611-7D4EB083F4DD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anual Input 7"/>
          <p:cNvSpPr/>
          <p:nvPr userDrawn="1"/>
        </p:nvSpPr>
        <p:spPr>
          <a:xfrm rot="16200000" flipV="1">
            <a:off x="3065112" y="5890753"/>
            <a:ext cx="939496" cy="994996"/>
          </a:xfrm>
          <a:prstGeom prst="flowChartManualInpu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1799"/>
            <a:ext cx="10515600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454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DAA4-3F13-4281-8118-F254B3AC30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4546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454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EC18C-94C0-4514-A611-7D4EB083F4DD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9820" y="6070600"/>
            <a:ext cx="12201820" cy="78740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 userDrawn="1"/>
        </p:nvSpPr>
        <p:spPr>
          <a:xfrm rot="16200000" flipV="1">
            <a:off x="1538162" y="4380338"/>
            <a:ext cx="939494" cy="4015822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09681" y="6190526"/>
            <a:ext cx="1969901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6" descr="tdc_logo_white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69" y="6190615"/>
            <a:ext cx="583926" cy="584200"/>
          </a:xfrm>
          <a:prstGeom prst="rect">
            <a:avLst/>
          </a:prstGeom>
        </p:spPr>
      </p:pic>
      <p:pic>
        <p:nvPicPr>
          <p:cNvPr id="12" name="Picture 11" descr="logo-tdc-color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200" y="6045200"/>
            <a:ext cx="1905000" cy="698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e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0.png"/><Relationship Id="rId3" Type="http://schemas.openxmlformats.org/officeDocument/2006/relationships/image" Target="../media/image59.e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ms.tdc.edu.vn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TÀI LIỆU HƯỚNG DẪN SỬ DỤNG PHẦM MỀM</a:t>
            </a:r>
            <a:r>
              <a:rPr lang="en-US" sz="4900" dirty="0" smtClean="0"/>
              <a:t> </a:t>
            </a:r>
            <a:br>
              <a:rPr lang="en-US" sz="4900" dirty="0" smtClean="0"/>
            </a:br>
            <a:r>
              <a:rPr lang="en-US" sz="4900" dirty="0" smtClean="0"/>
              <a:t>HỆ THỐNG QUẢN LÝ HỌC TẬP</a:t>
            </a:r>
            <a:br>
              <a:rPr lang="en-US" sz="4900" dirty="0" smtClean="0"/>
            </a:br>
            <a:endParaRPr lang="en-US" sz="49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en-US" smtClean="0"/>
              <a:t>http://lms.tdc.edu.vn</a:t>
            </a:r>
            <a:endParaRPr lang="en-US" smtClean="0"/>
          </a:p>
          <a:p>
            <a:endParaRPr lang="vi-VN" dirty="0"/>
          </a:p>
          <a:p>
            <a:endParaRPr lang="vi-VN" dirty="0" smtClean="0"/>
          </a:p>
          <a:p>
            <a:endParaRPr lang="vi-VN" dirty="0" smtClean="0"/>
          </a:p>
          <a:p>
            <a:r>
              <a:rPr lang="vi-VN" dirty="0" smtClean="0"/>
              <a:t>Tp.HCM 03/20</a:t>
            </a:r>
            <a:r>
              <a:rPr lang="en-US" altLang="vi-VN" dirty="0" smtClean="0"/>
              <a:t>21</a:t>
            </a:r>
            <a:r>
              <a:rPr lang="vi-VN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(LMS - Learning Management System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411" y="2366442"/>
            <a:ext cx="6348347" cy="359832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88777" y="416560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1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pPr lvl="1"/>
            <a:r>
              <a:rPr lang="en-US" sz="2000" dirty="0"/>
              <a:t>NMCNTT &amp; TT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57" y="2215933"/>
            <a:ext cx="4366638" cy="127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37" y="474329"/>
            <a:ext cx="4686706" cy="544877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124342" y="228917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8694312" y="3524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2805" y="3902075"/>
            <a:ext cx="5181600" cy="29559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649237" y="473900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sym typeface="+mn-ea"/>
              </a:rPr>
              <a:t>Ví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dụ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mẫu</a:t>
            </a:r>
            <a:r>
              <a:rPr lang="en-US" sz="2800" dirty="0" smtClean="0">
                <a:sym typeface="+mn-ea"/>
              </a:rPr>
              <a:t> 1 </a:t>
            </a:r>
            <a:r>
              <a:rPr lang="en-US" sz="2800" dirty="0" err="1" smtClean="0">
                <a:sym typeface="+mn-ea"/>
              </a:rPr>
              <a:t>môn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học</a:t>
            </a:r>
            <a:endParaRPr lang="en-US" sz="2800" dirty="0" smtClean="0"/>
          </a:p>
          <a:p>
            <a:pPr lvl="1"/>
            <a:r>
              <a:rPr lang="en-US" sz="2800" dirty="0">
                <a:sym typeface="+mn-ea"/>
              </a:rPr>
              <a:t>NMCNTT &amp; TT</a:t>
            </a:r>
            <a:endParaRPr lang="en-US" sz="2800" dirty="0">
              <a:sym typeface="+mn-ea"/>
            </a:endParaRPr>
          </a:p>
          <a:p>
            <a:pPr lvl="1"/>
            <a:r>
              <a:rPr lang="en-US"/>
              <a:t>Đính kèm là các file bài giảng như: slide bài giảng, tài liệu tham khảo, bài tập, …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Thông tin chung</a:t>
            </a:r>
            <a:endParaRPr lang="en-US"/>
          </a:p>
        </p:txBody>
      </p:sp>
      <p:pic>
        <p:nvPicPr>
          <p:cNvPr id="25" name="Picture 2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75830" y="912495"/>
            <a:ext cx="4635500" cy="5076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11569592" y="91249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1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pPr lvl="1"/>
            <a:r>
              <a:rPr lang="en-US" sz="2000" dirty="0"/>
              <a:t>NMCNTT &amp; TT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8" name="Content Placeholder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8700"/>
            <a:ext cx="6210935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838092" y="550608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8830" y="770890"/>
            <a:ext cx="5728335" cy="3557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11265427" y="77089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sym typeface="+mn-ea"/>
              </a:rPr>
              <a:t>Ví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dụ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mẫu</a:t>
            </a:r>
            <a:r>
              <a:rPr lang="en-US" sz="2800" dirty="0" smtClean="0">
                <a:sym typeface="+mn-ea"/>
              </a:rPr>
              <a:t> 1 </a:t>
            </a:r>
            <a:r>
              <a:rPr lang="en-US" sz="2800" dirty="0" err="1" smtClean="0">
                <a:sym typeface="+mn-ea"/>
              </a:rPr>
              <a:t>môn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học</a:t>
            </a:r>
            <a:endParaRPr lang="en-US" sz="2800" dirty="0" smtClean="0"/>
          </a:p>
          <a:p>
            <a:pPr lvl="1"/>
            <a:r>
              <a:rPr lang="en-US" sz="2800" dirty="0">
                <a:sym typeface="+mn-ea"/>
              </a:rPr>
              <a:t>NMCNTT &amp; TT</a:t>
            </a:r>
            <a:endParaRPr lang="en-US" sz="2800" dirty="0">
              <a:sym typeface="+mn-ea"/>
            </a:endParaRPr>
          </a:p>
          <a:p>
            <a:pPr lvl="1"/>
            <a:r>
              <a:rPr lang="en-US"/>
              <a:t>Bài trắc nghiệm, được phân loại theo lớp học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29" name="Picture 2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37070" y="643255"/>
            <a:ext cx="4316730" cy="5137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30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4425"/>
            <a:ext cx="4808220" cy="2125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5304682" y="544449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11012062" y="54324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881360" cy="399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sym typeface="+mn-ea"/>
              </a:rPr>
              <a:t>Ví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dụ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mẫu</a:t>
            </a:r>
            <a:r>
              <a:rPr lang="en-US" sz="2800" dirty="0" smtClean="0">
                <a:sym typeface="+mn-ea"/>
              </a:rPr>
              <a:t> 1 </a:t>
            </a:r>
            <a:r>
              <a:rPr lang="en-US" sz="2800" dirty="0" err="1" smtClean="0">
                <a:sym typeface="+mn-ea"/>
              </a:rPr>
              <a:t>môn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học</a:t>
            </a:r>
            <a:endParaRPr lang="en-US" sz="2800" dirty="0" smtClean="0"/>
          </a:p>
          <a:p>
            <a:pPr lvl="1"/>
            <a:r>
              <a:rPr lang="en-US" sz="2800" dirty="0">
                <a:sym typeface="+mn-ea"/>
              </a:rPr>
              <a:t>NMCNTT &amp; TT</a:t>
            </a:r>
            <a:endParaRPr lang="en-US" sz="2800" dirty="0">
              <a:sym typeface="+mn-ea"/>
            </a:endParaRPr>
          </a:p>
          <a:p>
            <a:pPr lvl="1"/>
            <a:r>
              <a:rPr lang="en-US"/>
              <a:t>Bài trắc nghiệm gồm 20 câu, thời gian thực hiện 22 phút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1" name="Picture 31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r="9653"/>
          <a:stretch>
            <a:fillRect/>
          </a:stretch>
        </p:blipFill>
        <p:spPr>
          <a:xfrm>
            <a:off x="838200" y="3041650"/>
            <a:ext cx="8635365" cy="2632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9131827" y="53378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728325" cy="399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sym typeface="+mn-ea"/>
              </a:rPr>
              <a:t>Ví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dụ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mẫu</a:t>
            </a:r>
            <a:r>
              <a:rPr lang="en-US" sz="2800" dirty="0" smtClean="0">
                <a:sym typeface="+mn-ea"/>
              </a:rPr>
              <a:t> 1 </a:t>
            </a:r>
            <a:r>
              <a:rPr lang="en-US" sz="2800" dirty="0" err="1" smtClean="0">
                <a:sym typeface="+mn-ea"/>
              </a:rPr>
              <a:t>môn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học</a:t>
            </a:r>
            <a:endParaRPr lang="en-US" sz="2800" dirty="0" smtClean="0"/>
          </a:p>
          <a:p>
            <a:pPr lvl="1"/>
            <a:r>
              <a:rPr lang="en-US" sz="2800" dirty="0">
                <a:sym typeface="+mn-ea"/>
              </a:rPr>
              <a:t>NMCNTT &amp; TT</a:t>
            </a:r>
            <a:endParaRPr lang="en-US" sz="2800" dirty="0">
              <a:sym typeface="+mn-ea"/>
            </a:endParaRPr>
          </a:p>
          <a:p>
            <a:pPr lvl="1"/>
            <a:r>
              <a:rPr lang="en-US" sz="2800" dirty="0">
                <a:sym typeface="+mn-ea"/>
              </a:rPr>
              <a:t>K</a:t>
            </a:r>
            <a:r>
              <a:rPr lang="en-US"/>
              <a:t>ết quả bài thi trắc nghiệm của lớp, kết quả này có thể hiển thị trên web hoặc được tải về file excel.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2" name="Picture 32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88085" y="3339465"/>
            <a:ext cx="10379075" cy="2045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Object 6"/>
          <p:cNvGraphicFramePr/>
          <p:nvPr/>
        </p:nvGraphicFramePr>
        <p:xfrm>
          <a:off x="8275955" y="835660"/>
          <a:ext cx="2656840" cy="134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657600" imgH="1835150" progId="Photoshop.Image.13">
                  <p:embed/>
                </p:oleObj>
              </mc:Choice>
              <mc:Fallback>
                <p:oleObj name="" r:id="rId2" imgW="3657600" imgH="1835150" progId="Photoshop.Image.13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955" y="835660"/>
                        <a:ext cx="2656840" cy="134366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1187977" y="333946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10591057" y="83566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err="1" smtClean="0">
                <a:sym typeface="+mn-ea"/>
              </a:rPr>
              <a:t>Ví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dụ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mẫu</a:t>
            </a:r>
            <a:r>
              <a:rPr lang="en-US" sz="2800" dirty="0" smtClean="0">
                <a:sym typeface="+mn-ea"/>
              </a:rPr>
              <a:t> 1 </a:t>
            </a:r>
            <a:r>
              <a:rPr lang="en-US" sz="2800" dirty="0" err="1" smtClean="0">
                <a:sym typeface="+mn-ea"/>
              </a:rPr>
              <a:t>môn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học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388235"/>
            <a:ext cx="4317365" cy="3433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95" y="352425"/>
            <a:ext cx="5989320" cy="476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4813827" y="238823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11525777" y="3524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1084560" cy="399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/>
              <a:t>Thành viên tham gia vào quá trình xây dựng và hoạt động của hệ thống</a:t>
            </a:r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Ban quản trị hệ thống</a:t>
            </a:r>
            <a:endParaRPr lang="en-US"/>
          </a:p>
          <a:p>
            <a:pPr marL="1371600" lvl="2" indent="-457200">
              <a:buFont typeface="+mj-lt"/>
              <a:buAutoNum type="arabicPeriod"/>
            </a:pPr>
            <a:r>
              <a:rPr lang="en-US"/>
              <a:t>Ông Phan Thanh Nhuần – Giảng viên Khoa CNTT</a:t>
            </a:r>
            <a:endParaRPr lang="en-US"/>
          </a:p>
          <a:p>
            <a:pPr marL="1371600" lvl="2" indent="-457200">
              <a:buFont typeface="+mj-lt"/>
              <a:buAutoNum type="arabicPeriod"/>
            </a:pPr>
            <a:r>
              <a:rPr lang="en-US"/>
              <a:t>Ông Cao Trần Thái Anh – Giảng viên Khoa CNTT</a:t>
            </a:r>
            <a:endParaRPr lang="en-US"/>
          </a:p>
          <a:p>
            <a:pPr marL="1371600" lvl="2" indent="-457200">
              <a:buFont typeface="+mj-lt"/>
              <a:buAutoNum type="arabicPeriod"/>
            </a:pPr>
            <a:r>
              <a:rPr lang="en-US"/>
              <a:t>Ông Lê Nguyễn Hoàng Khải – Tổ trưởng Tổ TB P.KHVT</a:t>
            </a:r>
            <a:endParaRPr lang="en-US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/>
              <a:t>Ban quản trị khóa học</a:t>
            </a:r>
            <a:endParaRPr lang="en-US"/>
          </a:p>
          <a:p>
            <a:pPr marL="1371600" lvl="2" indent="-457200">
              <a:buFont typeface="+mj-lt"/>
              <a:buAutoNum type="arabicPeriod"/>
            </a:pPr>
            <a:r>
              <a:rPr lang="en-US"/>
              <a:t>Ông Nguyễn Huy Hoàng – Trưởng bộ môn CNPM</a:t>
            </a:r>
            <a:endParaRPr lang="en-US"/>
          </a:p>
          <a:p>
            <a:pPr marL="1371600" lvl="2" indent="-457200">
              <a:buFont typeface="+mj-lt"/>
              <a:buAutoNum type="arabicPeriod"/>
            </a:pPr>
            <a:r>
              <a:rPr lang="en-US"/>
              <a:t>Ông Nguyễn Hoàng Vinh – Nhân viên P.KHVT</a:t>
            </a:r>
            <a:endParaRPr lang="en-US"/>
          </a:p>
          <a:p>
            <a:pPr marL="1371600" lvl="2" indent="-457200">
              <a:buFont typeface="+mj-lt"/>
              <a:buAutoNum type="arabicPeriod"/>
            </a:pPr>
            <a:r>
              <a:rPr lang="en-US"/>
              <a:t>Bà Bùi Thị Phương Thảo – Giảng viên Khoa CNTT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hệ thống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Giảng viên, Sinh viên cần cập nhật lại thông tin khi đăng nhập lần đầu vào hệ thống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đại diện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 khẩu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TÀI LIỆU HƯỚNG DẪN SỬ DỤNG PHẦM MỀM</a:t>
            </a:r>
            <a:r>
              <a:rPr lang="en-US" sz="4900" dirty="0" smtClean="0"/>
              <a:t> </a:t>
            </a:r>
            <a:br>
              <a:rPr lang="en-US" sz="4900" dirty="0" smtClean="0"/>
            </a:br>
            <a:r>
              <a:rPr lang="en-US" sz="4900" dirty="0" smtClean="0"/>
              <a:t>HỆ THỐNG QUẢN LÝ HỌC TẬP</a:t>
            </a:r>
            <a:br>
              <a:rPr lang="en-US" sz="4900" dirty="0" smtClean="0"/>
            </a:br>
            <a:endParaRPr lang="en-US" sz="49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en-US" smtClean="0"/>
              <a:t>http://lms.tdc.edu.vn</a:t>
            </a:r>
            <a:endParaRPr lang="en-US" smtClean="0"/>
          </a:p>
          <a:p>
            <a:endParaRPr lang="vi-VN" dirty="0"/>
          </a:p>
          <a:p>
            <a:endParaRPr lang="vi-VN" dirty="0" smtClean="0"/>
          </a:p>
          <a:p>
            <a:endParaRPr lang="vi-VN" dirty="0" smtClean="0"/>
          </a:p>
          <a:p>
            <a:r>
              <a:rPr lang="vi-VN" dirty="0" smtClean="0"/>
              <a:t>Tp.HCM 03/20</a:t>
            </a:r>
            <a:r>
              <a:rPr lang="en-US" altLang="vi-VN" dirty="0" smtClean="0"/>
              <a:t>21</a:t>
            </a:r>
            <a:r>
              <a:rPr lang="vi-VN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Đăng nhập </a:t>
            </a:r>
            <a:endParaRPr lang="en-US"/>
          </a:p>
          <a:p>
            <a:r>
              <a:rPr lang="en-US"/>
              <a:t>Thông tin tài khoản</a:t>
            </a:r>
            <a:endParaRPr lang="en-US"/>
          </a:p>
          <a:p>
            <a:pPr lvl="1"/>
            <a:r>
              <a:rPr lang="en-US"/>
              <a:t>Username: Mã số Giảng viên</a:t>
            </a:r>
            <a:endParaRPr lang="en-US"/>
          </a:p>
          <a:p>
            <a:pPr lvl="1"/>
            <a:r>
              <a:rPr lang="en-US"/>
              <a:t>Password: Mã số Giảng viên</a:t>
            </a:r>
            <a:endParaRPr lang="en-US"/>
          </a:p>
          <a:p>
            <a:pPr lvl="1"/>
            <a:r>
              <a:rPr lang="en-US"/>
              <a:t>Ví dụ: </a:t>
            </a:r>
            <a:endParaRPr lang="en-US"/>
          </a:p>
          <a:p>
            <a:pPr lvl="2"/>
            <a:r>
              <a:rPr lang="en-US"/>
              <a:t>Username: 79000G07.000***</a:t>
            </a:r>
            <a:endParaRPr lang="en-US"/>
          </a:p>
          <a:p>
            <a:pPr lvl="2"/>
            <a:r>
              <a:rPr lang="en-US"/>
              <a:t>Password: 79000G07.000***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5" name="Picture 3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18300" y="3270250"/>
            <a:ext cx="4697095" cy="2560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423545"/>
            <a:ext cx="3566160" cy="19507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899015" y="795020"/>
            <a:ext cx="0" cy="2475230"/>
          </a:xfrm>
          <a:prstGeom prst="straightConnector1">
            <a:avLst/>
          </a:prstGeom>
          <a:ln w="984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283342" y="45910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11064132" y="324993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Cập nhật lại thông tin cá nhân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05727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6" name="Picture 36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0910"/>
            <a:ext cx="7836535" cy="3411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2785" y="801370"/>
            <a:ext cx="3041015" cy="3329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8936882" y="160528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838092" y="22009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Cập nhật lại thông tin cá nhân</a:t>
            </a:r>
            <a:endParaRPr lang="en-US"/>
          </a:p>
          <a:p>
            <a:r>
              <a:rPr lang="en-US" sz="2800">
                <a:sym typeface="+mn-ea"/>
              </a:rPr>
              <a:t>Mật khẩu hợp lệ là mật khẩu PHẢI thỏa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Ít nhất 8 ký tự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Ít nhất 1 số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Ít nhất 1 chữ in HOA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Ít nhất 1 chữ in thường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Ít nhất 1 ký tự non-alphanumeric (ví dụ: *, ^,  ...)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</a:t>
            </a:r>
            <a:r>
              <a:rPr lang="en-US" dirty="0" err="1" smtClean="0">
                <a:sym typeface="+mn-ea"/>
              </a:rPr>
              <a:t>Giới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thiệu</a:t>
            </a:r>
            <a:endParaRPr lang="en-US"/>
          </a:p>
        </p:txBody>
      </p:sp>
      <p:pic>
        <p:nvPicPr>
          <p:cNvPr id="37" name="Picture 37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r="33206"/>
          <a:stretch>
            <a:fillRect/>
          </a:stretch>
        </p:blipFill>
        <p:spPr>
          <a:xfrm>
            <a:off x="6233160" y="1078230"/>
            <a:ext cx="5120640" cy="3405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Thông tin kỹ thuật</a:t>
            </a:r>
            <a:endParaRPr lang="en-US"/>
          </a:p>
          <a:p>
            <a:pPr lvl="1"/>
            <a:r>
              <a:rPr lang="en-US" sz="2400"/>
              <a:t>Moodle 3.10.2</a:t>
            </a:r>
            <a:endParaRPr lang="en-US"/>
          </a:p>
          <a:p>
            <a:pPr lvl="1"/>
            <a:r>
              <a:rPr lang="en-US"/>
              <a:t>PHP 7.3+</a:t>
            </a:r>
            <a:endParaRPr lang="en-US"/>
          </a:p>
          <a:p>
            <a:pPr lvl="1"/>
            <a:r>
              <a:rPr lang="en-US"/>
              <a:t>MySQL 5.6+</a:t>
            </a:r>
            <a:endParaRPr lang="en-US"/>
          </a:p>
          <a:p>
            <a:pPr lvl="1"/>
            <a:r>
              <a:rPr lang="en-US"/>
              <a:t>Apache 2.4.6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+mn-ea"/>
              </a:rPr>
              <a:t>1. Giới thiệu</a:t>
            </a:r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19800" y="1409700"/>
          <a:ext cx="4020820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960100" imgH="3670300" progId="Photoshop.Image.13">
                  <p:embed/>
                </p:oleObj>
              </mc:Choice>
              <mc:Fallback>
                <p:oleObj name="" r:id="rId1" imgW="10960100" imgH="3670300" progId="Photoshop.Image.13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19800" y="1409700"/>
                        <a:ext cx="4020820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515600" cy="3990975"/>
          </a:xfrm>
        </p:spPr>
        <p:txBody>
          <a:bodyPr>
            <a:normAutofit/>
          </a:bodyPr>
          <a:lstStyle/>
          <a:p>
            <a:pPr marL="0" lv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326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3265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Khoa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các môn học trong học kỳ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Mời Giảng viên giảng dạy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 viên</a:t>
            </a:r>
            <a:endParaRPr lang="en-US" sz="2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Mời sinh viên tham gia</a:t>
            </a:r>
            <a:endParaRPr lang="en-US" sz="20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viên</a:t>
            </a:r>
            <a:endParaRPr lang="en-US" sz="2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 cập môn học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Tạo môn học trên hệ thống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33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Quản lý Khoa</a:t>
            </a:r>
            <a:endParaRPr lang="en-US" sz="233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690" y="2592705"/>
            <a:ext cx="10860405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78243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Tạo môn học trên hệ thống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33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33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09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Mời Sinh viên vào lớp</a:t>
            </a:r>
            <a:endParaRPr lang="en-US" sz="2095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095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sách sinh viên từ trang TDC Online</a:t>
            </a:r>
            <a:endParaRPr lang="en-US" sz="2095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rcRect b="7999"/>
          <a:stretch>
            <a:fillRect/>
          </a:stretch>
        </p:blipFill>
        <p:spPr>
          <a:xfrm>
            <a:off x="838200" y="2979420"/>
            <a:ext cx="6283960" cy="2914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5" y="1196975"/>
            <a:ext cx="4813935" cy="3552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838092" y="326072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1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11695322" y="119697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/>
          <p:nvPr/>
        </p:nvGraphicFramePr>
        <p:xfrm>
          <a:off x="5668010" y="3969385"/>
          <a:ext cx="2024380" cy="210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657600" imgH="3670300" progId="Photoshop.Image.13">
                  <p:embed/>
                </p:oleObj>
              </mc:Choice>
              <mc:Fallback>
                <p:oleObj name="" r:id="rId1" imgW="3657600" imgH="3670300" progId="Photoshop.Image.13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68010" y="3969385"/>
                        <a:ext cx="2024380" cy="2105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822325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Mời sinh viên vào lớp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Danh sách sinh viên từ trang TDC Online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0" name="Picture 2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96705" y="401320"/>
            <a:ext cx="2398395" cy="5346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40100"/>
            <a:ext cx="3261995" cy="2407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val 1"/>
          <p:cNvSpPr/>
          <p:nvPr/>
        </p:nvSpPr>
        <p:spPr>
          <a:xfrm>
            <a:off x="3758457" y="334010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1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5667902" y="437578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10056387" y="614047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3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 hình trang môn học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Hoạt động giảng dạy &amp; học tập</a:t>
            </a:r>
            <a:endParaRPr lang="en-US" smtClean="0"/>
          </a:p>
        </p:txBody>
      </p:sp>
      <p:pic>
        <p:nvPicPr>
          <p:cNvPr id="39" name="Picture 3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73750" y="1632585"/>
            <a:ext cx="6068695" cy="42240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589089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Màn hình trang môn học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635" y="1887220"/>
            <a:ext cx="2057400" cy="196913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810510"/>
            <a:ext cx="1935480" cy="3002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75" y="3750310"/>
            <a:ext cx="1943100" cy="22250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31942" y="28105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6608337" y="37503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11241297" y="188722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dirty="0"/>
              <a:t>3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1. </a:t>
            </a:r>
            <a:r>
              <a:rPr lang="en-US" sz="3000" dirty="0" smtClean="0"/>
              <a:t>Giới thiệu</a:t>
            </a:r>
            <a:br>
              <a:rPr lang="en-US" sz="3000" dirty="0" smtClean="0"/>
            </a:br>
            <a:r>
              <a:rPr lang="en-US" sz="3000" dirty="0" smtClean="0"/>
              <a:t>2. Hoạt động giảng dạy và học tập</a:t>
            </a:r>
            <a:br>
              <a:rPr lang="en-US" sz="3000" dirty="0" smtClean="0"/>
            </a:br>
            <a:r>
              <a:rPr lang="en-US" sz="3000" dirty="0" smtClean="0"/>
              <a:t>3. Trao đổi, thảo luận</a:t>
            </a:r>
            <a:endParaRPr lang="en-US" sz="3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545782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Mời sinh viên từ file CSV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3210" y="1917700"/>
            <a:ext cx="5246370" cy="3881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885" y="3685540"/>
            <a:ext cx="5471795" cy="2092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42251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Danh sách sinh viên trong lớp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377565"/>
            <a:ext cx="2057400" cy="2423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3520" y="3113405"/>
            <a:ext cx="7858760" cy="27882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62635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a. Tạo môn học trên hệ thống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2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1257300" lvl="3" indent="-342900" algn="l"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 đổi mật khẩu của sinh viên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12" name="Picture 12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45790"/>
            <a:ext cx="5181600" cy="2025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4700" y="3022600"/>
            <a:ext cx="3924300" cy="13411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38873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Upload tài liệu môn học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 viên upload tài liệu, thông tin môn học, ...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0" name="Picture 40" descr="C:\Users\Kang\AppData\Local\Temp\SNAGHTMLa1fb0a.PNG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1142365"/>
            <a:ext cx="4390390" cy="4744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" name="Picture 4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2915920"/>
            <a:ext cx="7181215" cy="173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80402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b. Upload tài liệu môn học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 upload tài liệu, thông tin môn học, ...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2" name="Picture 42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049895" y="455295"/>
            <a:ext cx="3768090" cy="5440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3" name="Picture 4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" y="3133725"/>
            <a:ext cx="6408420" cy="25857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617601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b. Upload tài liệu môn học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Giảng viên upload tài liệu, thông tin môn học, ...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4" name="Picture 44" descr="C:\Users\Kang\AppData\Local\Temp\SNAGHTMLad961c.PNG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009265"/>
            <a:ext cx="2949575" cy="29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30" y="1277620"/>
            <a:ext cx="4301490" cy="47110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8102600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 Tạo bài trắc nghiệm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Ngân hàng câu hỏi có thể được nhập từ file exce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 được nhập vào thủ công từng câu.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080" y="1570990"/>
            <a:ext cx="2423160" cy="4183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rcRect r="10077" b="19973"/>
          <a:stretch>
            <a:fillRect/>
          </a:stretch>
        </p:blipFill>
        <p:spPr>
          <a:xfrm>
            <a:off x="590550" y="2773045"/>
            <a:ext cx="7598410" cy="304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7085" y="2615565"/>
            <a:ext cx="3467100" cy="1074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381875" cy="3990975"/>
          </a:xfrm>
        </p:spPr>
        <p:txBody>
          <a:bodyPr>
            <a:normAutofit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c. Tạo bài trắc nghiệm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 câu hỏi trong bài trắc nghiệm có thể là nhiều tùy chọn, một tùy chọn, ghi đáp án, ...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6" name="Picture 4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41995" y="1555750"/>
            <a:ext cx="3698875" cy="4325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" name="Object 1"/>
          <p:cNvGraphicFramePr/>
          <p:nvPr/>
        </p:nvGraphicFramePr>
        <p:xfrm>
          <a:off x="838200" y="2606040"/>
          <a:ext cx="2660650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657600" imgH="4584700" progId="Photoshop.Image.13">
                  <p:embed/>
                </p:oleObj>
              </mc:Choice>
              <mc:Fallback>
                <p:oleObj name="" r:id="rId2" imgW="3657600" imgH="4584700" progId="Photoshop.Image.13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606040"/>
                        <a:ext cx="2660650" cy="29559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2606040"/>
            <a:ext cx="4320540" cy="1432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9" name="Object 8"/>
          <p:cNvGraphicFramePr/>
          <p:nvPr/>
        </p:nvGraphicFramePr>
        <p:xfrm>
          <a:off x="3721100" y="4142740"/>
          <a:ext cx="4320540" cy="173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6394450" imgH="2749550" progId="Photoshop.Image.13">
                  <p:embed/>
                </p:oleObj>
              </mc:Choice>
              <mc:Fallback>
                <p:oleObj name="" r:id="rId5" imgW="6394450" imgH="2749550" progId="Photoshop.Image.13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1100" y="4142740"/>
                        <a:ext cx="4320540" cy="173863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81087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c. Tạo bài trắc nghiệm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Ngân hàng đã được tạo, sau đó tiến hành tạo bài trắc nghiệm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4540" y="2180590"/>
            <a:ext cx="8013700" cy="36131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81087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c. Tạo bài trắc nghiệm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bài kiểm tra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lập nhiều tùy chọn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 gian kiểm tra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 kiểm tra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 khẩu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 lần thực hiện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65140" y="1393825"/>
            <a:ext cx="6083935" cy="4099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(LMS - Learning Management System)</a:t>
            </a:r>
            <a:endParaRPr lang="en-US" dirty="0"/>
          </a:p>
          <a:p>
            <a:pPr lvl="1"/>
            <a:r>
              <a:rPr lang="en-US" dirty="0" smtClean="0">
                <a:hlinkClick r:id="rId1"/>
              </a:rPr>
              <a:t>http://lms.tdc.edu.vn</a:t>
            </a:r>
            <a:endParaRPr lang="en-US" dirty="0" smtClean="0"/>
          </a:p>
          <a:p>
            <a:pPr lvl="1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dạy</a:t>
            </a:r>
            <a:r>
              <a:rPr lang="en-US" dirty="0"/>
              <a:t> &amp;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  <a:p>
            <a:pPr lvl="1"/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,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đào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qua </a:t>
            </a:r>
            <a:r>
              <a:rPr lang="en-US" dirty="0" err="1" smtClean="0"/>
              <a:t>mạng</a:t>
            </a:r>
            <a:endParaRPr lang="en-US" dirty="0" smtClean="0"/>
          </a:p>
          <a:p>
            <a:pPr lvl="1"/>
            <a:r>
              <a:rPr lang="en-US" dirty="0" smtClean="0"/>
              <a:t>Theo </a:t>
            </a:r>
            <a:r>
              <a:rPr lang="en-US" dirty="0" err="1" smtClean="0"/>
              <a:t>dõi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10131425" cy="3990975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c. Tạo bài trắc nghiệm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Ngân hàng đã được tạo, sau đó tiến hành tạo bài trắc nghiệm</a:t>
            </a: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49" name="Picture 4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987675"/>
            <a:ext cx="5624195" cy="230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0" name="Picture 50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95" y="2886075"/>
            <a:ext cx="2354580" cy="137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d. Nộp bài tập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Đồ án</a:t>
            </a:r>
            <a:endParaRPr lang="en-US" sz="2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Slide trình bày</a:t>
            </a:r>
            <a:endParaRPr lang="en-US" sz="2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97145" y="1974215"/>
            <a:ext cx="5065395" cy="36410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93825"/>
            <a:ext cx="7797800" cy="143510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e. Forum trao đổi</a:t>
            </a:r>
            <a:endParaRPr lang="en-US" sz="28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Thông báo, chia sẻ, hỗ trợ, ...</a:t>
            </a:r>
            <a:endParaRPr lang="en-US" sz="2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Xin phép vắng học</a:t>
            </a:r>
            <a:endParaRPr lang="en-US" sz="240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2. Hoạt động giảng dạy &amp; học tập</a:t>
            </a:r>
            <a:endParaRPr lang="en-US" smtClean="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90" y="3681095"/>
            <a:ext cx="11254740" cy="2179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0" y="1272540"/>
            <a:ext cx="5434330" cy="2246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+ Hệ thống nhiều tính năng, gặp khó khăn lúc đầu sử dụng</a:t>
            </a:r>
            <a:endParaRPr lang="en-US"/>
          </a:p>
          <a:p>
            <a:pPr marL="0" indent="0">
              <a:buNone/>
            </a:pPr>
            <a:r>
              <a:rPr lang="en-US"/>
              <a:t>+ Quản lý lớp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3. Trao đổi, thảo luận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/>
          <p:nvPr/>
        </p:nvSpPr>
        <p:spPr>
          <a:xfrm>
            <a:off x="5025613" y="2787551"/>
            <a:ext cx="4011707" cy="1413679"/>
          </a:xfrm>
          <a:prstGeom prst="rect">
            <a:avLst/>
          </a:prstGeom>
        </p:spPr>
        <p:txBody>
          <a:bodyPr lIns="121897" tIns="121897" rIns="121897" bIns="121897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rtl val="0"/>
              </a:defRPr>
            </a:lvl9pPr>
          </a:lstStyle>
          <a:p>
            <a:r>
              <a:rPr lang="en-US" b="1" dirty="0" smtClean="0"/>
              <a:t>Thu </a:t>
            </a:r>
            <a:r>
              <a:rPr lang="en-US" b="1" dirty="0" err="1" smtClean="0"/>
              <a:t>Duc</a:t>
            </a:r>
            <a:r>
              <a:rPr lang="en-US" b="1" dirty="0" smtClean="0"/>
              <a:t> College of Technology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Phone: 	</a:t>
            </a:r>
            <a:r>
              <a:rPr lang="is-IS" dirty="0" smtClean="0"/>
              <a:t>(+848</a:t>
            </a:r>
            <a:r>
              <a:rPr lang="is-IS" dirty="0"/>
              <a:t>) 22 158 642</a:t>
            </a:r>
            <a:endParaRPr lang="en-US" dirty="0" smtClean="0"/>
          </a:p>
          <a:p>
            <a:r>
              <a:rPr lang="en-US" dirty="0" smtClean="0"/>
              <a:t>Email:	fit</a:t>
            </a:r>
            <a:r>
              <a:rPr lang="en-US" dirty="0"/>
              <a:t>@</a:t>
            </a:r>
            <a:r>
              <a:rPr lang="en-US" dirty="0" smtClean="0"/>
              <a:t>tdc.edu.vn</a:t>
            </a:r>
            <a:endParaRPr lang="en-US" dirty="0" smtClean="0"/>
          </a:p>
          <a:p>
            <a:r>
              <a:rPr lang="en-US" dirty="0"/>
              <a:t>Website:	</a:t>
            </a:r>
            <a:r>
              <a:rPr lang="en-US" dirty="0" err="1" smtClean="0"/>
              <a:t>fit.tdc.edu.vn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listening!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dạy</a:t>
            </a:r>
            <a:r>
              <a:rPr lang="en-US" dirty="0" smtClean="0"/>
              <a:t> &amp;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  <a:p>
            <a:pPr lvl="1"/>
            <a:r>
              <a:rPr lang="en-US" b="1" dirty="0" err="1" smtClean="0"/>
              <a:t>Gửi</a:t>
            </a:r>
            <a:r>
              <a:rPr lang="en-US" b="1" dirty="0" smtClean="0"/>
              <a:t> </a:t>
            </a:r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viên</a:t>
            </a:r>
            <a:endParaRPr lang="en-US" b="1" dirty="0" smtClean="0"/>
          </a:p>
          <a:p>
            <a:pPr lvl="2"/>
            <a:r>
              <a:rPr lang="en-US" dirty="0" smtClean="0"/>
              <a:t>Gmail</a:t>
            </a:r>
            <a:endParaRPr lang="en-US" dirty="0" smtClean="0"/>
          </a:p>
          <a:p>
            <a:pPr lvl="2"/>
            <a:r>
              <a:rPr lang="en-US" dirty="0" smtClean="0"/>
              <a:t>Google Drive</a:t>
            </a:r>
            <a:endParaRPr lang="en-US" dirty="0" smtClean="0"/>
          </a:p>
          <a:p>
            <a:pPr lvl="2"/>
            <a:r>
              <a:rPr lang="en-US" dirty="0" err="1" smtClean="0"/>
              <a:t>Zalo</a:t>
            </a:r>
            <a:endParaRPr lang="en-US" dirty="0" smtClean="0"/>
          </a:p>
          <a:p>
            <a:pPr lvl="2"/>
            <a:r>
              <a:rPr lang="en-US" dirty="0" smtClean="0"/>
              <a:t>Facebook</a:t>
            </a:r>
            <a:endParaRPr lang="en-US" dirty="0" smtClean="0"/>
          </a:p>
          <a:p>
            <a:pPr lvl="2"/>
            <a:r>
              <a:rPr lang="en-U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152748" y="2630875"/>
          <a:ext cx="3295993" cy="112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Image" r:id="rId1" imgW="5172075" imgH="1771650" progId="Photoshop.Image.13">
                  <p:embed/>
                </p:oleObj>
              </mc:Choice>
              <mc:Fallback>
                <p:oleObj name="Image" r:id="rId1" imgW="5172075" imgH="1771650" progId="Photoshop.Image.13">
                  <p:embed/>
                  <p:pic>
                    <p:nvPicPr>
                      <p:cNvPr id="0" name="Picture 1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2748" y="2630875"/>
                        <a:ext cx="3295993" cy="1129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014" y="3195512"/>
          <a:ext cx="3777622" cy="216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Image" r:id="rId3" imgW="5581650" imgH="3200400" progId="Photoshop.Image.13">
                  <p:embed/>
                </p:oleObj>
              </mc:Choice>
              <mc:Fallback>
                <p:oleObj name="Image" r:id="rId3" imgW="5581650" imgH="3200400" progId="Photoshop.Image.13">
                  <p:embed/>
                  <p:pic>
                    <p:nvPicPr>
                      <p:cNvPr id="0" name="Picture 11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8014" y="3195512"/>
                        <a:ext cx="3777622" cy="2165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253244" y="4337837"/>
          <a:ext cx="3095002" cy="165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Image" r:id="rId5" imgW="4800600" imgH="2562225" progId="Photoshop.Image.13">
                  <p:embed/>
                </p:oleObj>
              </mc:Choice>
              <mc:Fallback>
                <p:oleObj name="Image" r:id="rId5" imgW="4800600" imgH="2562225" progId="Photoshop.Image.13">
                  <p:embed/>
                  <p:pic>
                    <p:nvPicPr>
                      <p:cNvPr id="0" name="Picture 11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3244" y="4337837"/>
                        <a:ext cx="3095002" cy="1652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656038" y="3363384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9542970" y="319551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6997869" y="5636649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dạy</a:t>
            </a:r>
            <a:r>
              <a:rPr lang="en-US" dirty="0" smtClean="0"/>
              <a:t> &amp;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  <a:p>
            <a:pPr lvl="1"/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đánh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endParaRPr lang="en-US" b="1" dirty="0" smtClean="0"/>
          </a:p>
          <a:p>
            <a:pPr lvl="2"/>
            <a:r>
              <a:rPr lang="en-US" dirty="0" err="1" smtClean="0"/>
              <a:t>Trắc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giấy</a:t>
            </a:r>
            <a:endParaRPr lang="en-US" dirty="0" smtClean="0"/>
          </a:p>
          <a:p>
            <a:pPr lvl="2"/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giấy</a:t>
            </a:r>
            <a:endParaRPr lang="en-US" dirty="0" smtClean="0"/>
          </a:p>
          <a:p>
            <a:pPr lvl="2"/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 smtClean="0"/>
          </a:p>
          <a:p>
            <a:pPr lvl="2"/>
            <a:r>
              <a:rPr lang="en-US" dirty="0" err="1" smtClean="0"/>
              <a:t>Trắc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lvl="2"/>
            <a:r>
              <a:rPr lang="en-U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49255" y="2334091"/>
          <a:ext cx="2233360" cy="14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Image" r:id="rId1" imgW="5238750" imgH="3495675" progId="Photoshop.Image.13">
                  <p:embed/>
                </p:oleObj>
              </mc:Choice>
              <mc:Fallback>
                <p:oleObj name="Image" r:id="rId1" imgW="5238750" imgH="3495675" progId="Photoshop.Image.13">
                  <p:embed/>
                  <p:pic>
                    <p:nvPicPr>
                      <p:cNvPr id="0" name="Picture 2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49255" y="2334091"/>
                        <a:ext cx="2233360" cy="1490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5249255" y="2334091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77" y="2569186"/>
            <a:ext cx="3871185" cy="135547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8195477" y="2569186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902947" y="4002209"/>
          <a:ext cx="2532463" cy="182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Image" r:id="rId4" imgW="3057525" imgH="2200275" progId="Photoshop.Image.13">
                  <p:embed/>
                </p:oleObj>
              </mc:Choice>
              <mc:Fallback>
                <p:oleObj name="Image" r:id="rId4" imgW="3057525" imgH="2200275" progId="Photoshop.Image.13">
                  <p:embed/>
                  <p:pic>
                    <p:nvPicPr>
                      <p:cNvPr id="0" name="Picture 21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2947" y="4002209"/>
                        <a:ext cx="2532463" cy="1822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3093579" y="4336838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pic>
        <p:nvPicPr>
          <p:cNvPr id="2063" name="Picture 15" descr="Online Quiz Maker | Create Free Online Quizzes &amp; Tests – Think Ex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51" y="4116789"/>
            <a:ext cx="3259033" cy="19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7470451" y="4868675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dạy</a:t>
            </a:r>
            <a:r>
              <a:rPr lang="en-US" dirty="0" smtClean="0"/>
              <a:t> &amp;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  <a:p>
            <a:pPr lvl="1"/>
            <a:r>
              <a:rPr lang="en-US" b="1" dirty="0" err="1" smtClean="0"/>
              <a:t>Trao</a:t>
            </a:r>
            <a:r>
              <a:rPr lang="en-US" b="1" dirty="0" smtClean="0"/>
              <a:t> </a:t>
            </a:r>
            <a:r>
              <a:rPr lang="en-US" b="1" dirty="0" err="1" smtClean="0"/>
              <a:t>đổi</a:t>
            </a:r>
            <a:r>
              <a:rPr lang="en-US" b="1" dirty="0" smtClean="0"/>
              <a:t>, </a:t>
            </a:r>
            <a:r>
              <a:rPr lang="en-US" b="1" dirty="0" err="1" smtClean="0"/>
              <a:t>thảo</a:t>
            </a:r>
            <a:r>
              <a:rPr lang="en-US" b="1" dirty="0" smtClean="0"/>
              <a:t> </a:t>
            </a:r>
            <a:r>
              <a:rPr lang="en-US" b="1" dirty="0" err="1" smtClean="0"/>
              <a:t>luận</a:t>
            </a:r>
            <a:r>
              <a:rPr lang="en-US" b="1" dirty="0" smtClean="0"/>
              <a:t>, </a:t>
            </a:r>
            <a:r>
              <a:rPr lang="en-US" b="1" dirty="0" err="1" smtClean="0"/>
              <a:t>thông</a:t>
            </a:r>
            <a:r>
              <a:rPr lang="en-US" b="1" dirty="0" smtClean="0"/>
              <a:t> </a:t>
            </a:r>
            <a:r>
              <a:rPr lang="en-US" b="1" dirty="0" err="1" smtClean="0"/>
              <a:t>báo</a:t>
            </a:r>
            <a:endParaRPr lang="en-US" b="1" dirty="0" smtClean="0"/>
          </a:p>
          <a:p>
            <a:pPr lvl="2"/>
            <a:r>
              <a:rPr lang="en-US" dirty="0" smtClean="0"/>
              <a:t>Facebook</a:t>
            </a:r>
            <a:endParaRPr lang="en-US" dirty="0" smtClean="0"/>
          </a:p>
          <a:p>
            <a:pPr lvl="2"/>
            <a:r>
              <a:rPr lang="en-US" dirty="0" err="1" smtClean="0"/>
              <a:t>Zalo</a:t>
            </a:r>
            <a:endParaRPr lang="en-US" dirty="0" smtClean="0"/>
          </a:p>
          <a:p>
            <a:pPr lvl="2"/>
            <a:r>
              <a:rPr lang="en-US" dirty="0" smtClean="0"/>
              <a:t>Gmail</a:t>
            </a:r>
            <a:endParaRPr lang="en-US" dirty="0" smtClean="0"/>
          </a:p>
          <a:p>
            <a:pPr lvl="2"/>
            <a:r>
              <a:rPr lang="en-U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152748" y="2630875"/>
          <a:ext cx="3295993" cy="112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Image" r:id="rId1" imgW="5172075" imgH="1771650" progId="Photoshop.Image.13">
                  <p:embed/>
                </p:oleObj>
              </mc:Choice>
              <mc:Fallback>
                <p:oleObj name="Image" r:id="rId1" imgW="5172075" imgH="1771650" progId="Photoshop.Image.13">
                  <p:embed/>
                  <p:pic>
                    <p:nvPicPr>
                      <p:cNvPr id="0" name="Picture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2748" y="2630875"/>
                        <a:ext cx="3295993" cy="1129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253244" y="4337837"/>
          <a:ext cx="3095002" cy="165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Image" r:id="rId3" imgW="4800600" imgH="2562225" progId="Photoshop.Image.13">
                  <p:embed/>
                </p:oleObj>
              </mc:Choice>
              <mc:Fallback>
                <p:oleObj name="Image" r:id="rId3" imgW="4800600" imgH="2562225" progId="Photoshop.Image.13">
                  <p:embed/>
                  <p:pic>
                    <p:nvPicPr>
                      <p:cNvPr id="0" name="Picture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3244" y="4337837"/>
                        <a:ext cx="3095002" cy="1652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6656038" y="3363384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20" name="Oval 19"/>
          <p:cNvSpPr/>
          <p:nvPr/>
        </p:nvSpPr>
        <p:spPr>
          <a:xfrm>
            <a:off x="6997869" y="5636649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468882" y="2573762"/>
          <a:ext cx="2760291" cy="337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Image" r:id="rId5" imgW="3086100" imgH="3771900" progId="Photoshop.Image.13">
                  <p:embed/>
                </p:oleObj>
              </mc:Choice>
              <mc:Fallback>
                <p:oleObj name="Image" r:id="rId5" imgW="3086100" imgH="3771900" progId="Photoshop.Image.13">
                  <p:embed/>
                  <p:pic>
                    <p:nvPicPr>
                      <p:cNvPr id="0" name="Picture 31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68882" y="2573762"/>
                        <a:ext cx="2760291" cy="3373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20"/>
          <p:cNvSpPr/>
          <p:nvPr/>
        </p:nvSpPr>
        <p:spPr>
          <a:xfrm>
            <a:off x="10015731" y="3363383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dạy</a:t>
            </a:r>
            <a:r>
              <a:rPr lang="en-US" dirty="0" smtClean="0"/>
              <a:t> &amp;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 smtClean="0"/>
          </a:p>
          <a:p>
            <a:pPr lvl="1"/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lvl="1"/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 smtClean="0"/>
          </a:p>
          <a:p>
            <a:pPr lvl="1"/>
            <a:r>
              <a:rPr lang="en-US" dirty="0" err="1" smtClean="0"/>
              <a:t>Trao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, chia </a:t>
            </a:r>
            <a:r>
              <a:rPr lang="en-US" dirty="0" err="1" smtClean="0"/>
              <a:t>sẻ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434255" y="2516871"/>
          <a:ext cx="5765720" cy="2855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Image" r:id="rId1" imgW="2981325" imgH="1476375" progId="Photoshop.Image.13">
                  <p:embed/>
                </p:oleObj>
              </mc:Choice>
              <mc:Fallback>
                <p:oleObj name="Image" r:id="rId1" imgW="2981325" imgH="1476375" progId="Photoshop.Image.13">
                  <p:embed/>
                  <p:pic>
                    <p:nvPicPr>
                      <p:cNvPr id="0" name="Picture 4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34255" y="2516871"/>
                        <a:ext cx="5765720" cy="2855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6348655" y="5036355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4" name="Oval 13"/>
          <p:cNvSpPr/>
          <p:nvPr/>
        </p:nvSpPr>
        <p:spPr>
          <a:xfrm>
            <a:off x="5561017" y="4223080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sz="2000" dirty="0"/>
          </a:p>
        </p:txBody>
      </p:sp>
      <p:sp>
        <p:nvSpPr>
          <p:cNvPr id="15" name="Oval 14"/>
          <p:cNvSpPr/>
          <p:nvPr/>
        </p:nvSpPr>
        <p:spPr>
          <a:xfrm>
            <a:off x="9003548" y="5344876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11029059" y="4973362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</a:t>
            </a:r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904719" y="849973"/>
          <a:ext cx="2466172" cy="186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Image" r:id="rId3" imgW="4286250" imgH="3238500" progId="Photoshop.Image.13">
                  <p:embed/>
                </p:oleObj>
              </mc:Choice>
              <mc:Fallback>
                <p:oleObj name="Image" r:id="rId3" imgW="4286250" imgH="3238500" progId="Photoshop.Image.13">
                  <p:embed/>
                  <p:pic>
                    <p:nvPicPr>
                      <p:cNvPr id="0" name="Picture 41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4719" y="849973"/>
                        <a:ext cx="2466172" cy="1862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(LMS - Learning Management System)</a:t>
            </a:r>
            <a:endParaRPr lang="en-US" dirty="0"/>
          </a:p>
          <a:p>
            <a:pPr lvl="1"/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9786" y="2376891"/>
            <a:ext cx="4554014" cy="348933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097832" y="2555648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53" y="3536949"/>
            <a:ext cx="3185436" cy="215664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641031" y="3682268"/>
            <a:ext cx="341831" cy="335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5134</Words>
  <Application>WPS Presentation</Application>
  <PresentationFormat>Widescreen</PresentationFormat>
  <Paragraphs>398</Paragraphs>
  <Slides>44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44</vt:i4>
      </vt:variant>
    </vt:vector>
  </HeadingPairs>
  <TitlesOfParts>
    <vt:vector size="72" baseType="lpstr">
      <vt:lpstr>Arial</vt:lpstr>
      <vt:lpstr>SimSun</vt:lpstr>
      <vt:lpstr>Wingdings</vt:lpstr>
      <vt:lpstr>Tahoma</vt:lpstr>
      <vt:lpstr>Roboto Light</vt:lpstr>
      <vt:lpstr>Yellowtail</vt:lpstr>
      <vt:lpstr>Calibri</vt:lpstr>
      <vt:lpstr>Calibri Light</vt:lpstr>
      <vt:lpstr>Microsoft YaHei</vt:lpstr>
      <vt:lpstr>Arial Unicode MS</vt:lpstr>
      <vt:lpstr>Arial</vt:lpstr>
      <vt:lpstr>Times New Roman</vt:lpstr>
      <vt:lpstr>Office Theme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TÀI LIỆU HƯỚNG DẪN SỬ DỤNG PHẦM MỀM  HỆ THỐNG QUẢN LÝ HỌC TẬP </vt:lpstr>
      <vt:lpstr>TÀI LIỆU HƯỚNG DẪN SỬ DỤNG PHẦM MỀM  HỆ THỐNG QUẢN LÝ HỌC TẬP </vt:lpstr>
      <vt:lpstr>1. Đối tượng sử dụng 2. Đăng nhập và cập nhật thông tin cá nhân 3. Quản lý môn học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Thông tin chung</vt:lpstr>
      <vt:lpstr>1. Giới thiệu</vt:lpstr>
      <vt:lpstr>1. Thông tin chung</vt:lpstr>
      <vt:lpstr>1. Thông tin chung</vt:lpstr>
      <vt:lpstr>1. Thông tin chung</vt:lpstr>
      <vt:lpstr>1. Thông tin chung</vt:lpstr>
      <vt:lpstr>1. Giới thiệu</vt:lpstr>
      <vt:lpstr>2. ĐĂNG NHẬP VÀ CẬP NHẬT THÔNG TIN CÁ NHÂN</vt:lpstr>
      <vt:lpstr>2. ĐĂNG NHẬP VÀ CẬP NHẬT THÔNG TIN CÁ NHÂN</vt:lpstr>
      <vt:lpstr>2. ĐĂNG NHẬP VÀ CẬP NHẬT THÔNG TIN CÁ NHÂN</vt:lpstr>
      <vt:lpstr>2. ĐĂNG NHẬP VÀ CẬP NHẬT THÔNG TIN CÁ NHÂN</vt:lpstr>
      <vt:lpstr>1. Giới thiệu</vt:lpstr>
      <vt:lpstr>2. Hoạt động giảng dạy &amp; học tập</vt:lpstr>
      <vt:lpstr>2. Hoạt động giảng dạy &amp; học tập</vt:lpstr>
      <vt:lpstr>2. Hoạt động giảng dạy &amp; học tập</vt:lpstr>
      <vt:lpstr>3. QUẢN LÝ MÔN HỌC</vt:lpstr>
      <vt:lpstr>2. Hoạt động giảng dạy &amp; học tập</vt:lpstr>
      <vt:lpstr>3. QUẢN LÝ MÔN HỌC</vt:lpstr>
      <vt:lpstr>3. QUẢN LÝ MÔN HỌC</vt:lpstr>
      <vt:lpstr>3. QUẢN LÝ MÔN HỌC</vt:lpstr>
      <vt:lpstr>3. QUẢN LÝ MÔN HỌC</vt:lpstr>
      <vt:lpstr>3. QUẢN LÝ MÔN HỌC</vt:lpstr>
      <vt:lpstr>3. QUẢN LÝ MÔN HỌC</vt:lpstr>
      <vt:lpstr>3. QUẢN LÝ MÔN HỌC</vt:lpstr>
      <vt:lpstr>3. QUẢN LÝ MÔN HỌC</vt:lpstr>
      <vt:lpstr>2. Hoạt động giảng dạy &amp; học tập</vt:lpstr>
      <vt:lpstr>3. QUẢN LÝ MÔN HỌC</vt:lpstr>
      <vt:lpstr>2. Hoạt động giảng dạy &amp; học tập</vt:lpstr>
      <vt:lpstr>3. QUẢN LÝ MÔN HỌC</vt:lpstr>
      <vt:lpstr>2. Hoạt động giảng dạy &amp; học tập</vt:lpstr>
      <vt:lpstr>2. Hoạt động giảng dạy &amp; học tập</vt:lpstr>
      <vt:lpstr>PowerPoint 演示文稿</vt:lpstr>
      <vt:lpstr>Thanks for your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Nguyen</dc:creator>
  <cp:lastModifiedBy>Kang</cp:lastModifiedBy>
  <cp:revision>229</cp:revision>
  <dcterms:created xsi:type="dcterms:W3CDTF">2014-12-29T13:34:00Z</dcterms:created>
  <dcterms:modified xsi:type="dcterms:W3CDTF">2021-03-09T15:16:32Z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